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6" r:id="rId5"/>
    <p:sldId id="263" r:id="rId6"/>
    <p:sldId id="285" r:id="rId7"/>
    <p:sldId id="286" r:id="rId8"/>
    <p:sldId id="290" r:id="rId9"/>
    <p:sldId id="264" r:id="rId10"/>
    <p:sldId id="267" r:id="rId11"/>
    <p:sldId id="287" r:id="rId12"/>
    <p:sldId id="289" r:id="rId13"/>
    <p:sldId id="272" r:id="rId14"/>
    <p:sldId id="273" r:id="rId15"/>
    <p:sldId id="276" r:id="rId16"/>
    <p:sldId id="291" r:id="rId17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C0E0D"/>
    <a:srgbClr val="0D0F0E"/>
    <a:srgbClr val="FC6700"/>
    <a:srgbClr val="820503"/>
    <a:srgbClr val="FD6F00"/>
    <a:srgbClr val="07263C"/>
    <a:srgbClr val="08070A"/>
    <a:srgbClr val="031E31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gs" Target="tags/tag104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image" Target="../media/image2.png"/><Relationship Id="rId3" Type="http://schemas.openxmlformats.org/officeDocument/2006/relationships/image" Target="../media/image1.jpeg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91.xml"/><Relationship Id="rId7" Type="http://schemas.openxmlformats.org/officeDocument/2006/relationships/image" Target="../media/image14.jpeg"/><Relationship Id="rId6" Type="http://schemas.openxmlformats.org/officeDocument/2006/relationships/image" Target="../media/image13.png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image" Target="../media/image1.jpeg"/><Relationship Id="rId2" Type="http://schemas.openxmlformats.org/officeDocument/2006/relationships/tags" Target="../tags/tag88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95.xml"/><Relationship Id="rId7" Type="http://schemas.openxmlformats.org/officeDocument/2006/relationships/image" Target="../media/image16.png"/><Relationship Id="rId6" Type="http://schemas.openxmlformats.org/officeDocument/2006/relationships/image" Target="../media/image15.png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image" Target="../media/image1.jpeg"/><Relationship Id="rId2" Type="http://schemas.openxmlformats.org/officeDocument/2006/relationships/tags" Target="../tags/tag92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9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tags" Target="../tags/tag96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01.xml"/><Relationship Id="rId4" Type="http://schemas.openxmlformats.org/officeDocument/2006/relationships/image" Target="../media/image22.jpeg"/><Relationship Id="rId3" Type="http://schemas.openxmlformats.org/officeDocument/2006/relationships/image" Target="../media/image21.jpeg"/><Relationship Id="rId2" Type="http://schemas.openxmlformats.org/officeDocument/2006/relationships/tags" Target="../tags/tag100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03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Relationship Id="rId3" Type="http://schemas.openxmlformats.org/officeDocument/2006/relationships/image" Target="../media/image23.jpeg"/><Relationship Id="rId2" Type="http://schemas.openxmlformats.org/officeDocument/2006/relationships/tags" Target="../tags/tag10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6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jpeg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71.xml"/><Relationship Id="rId4" Type="http://schemas.openxmlformats.org/officeDocument/2006/relationships/image" Target="../media/image5.jpeg"/><Relationship Id="rId3" Type="http://schemas.openxmlformats.org/officeDocument/2006/relationships/image" Target="../media/image3.png"/><Relationship Id="rId2" Type="http://schemas.openxmlformats.org/officeDocument/2006/relationships/tags" Target="../tags/tag70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73.xml"/><Relationship Id="rId3" Type="http://schemas.openxmlformats.org/officeDocument/2006/relationships/image" Target="../media/image4.png"/><Relationship Id="rId2" Type="http://schemas.openxmlformats.org/officeDocument/2006/relationships/tags" Target="../tags/tag7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75.xml"/><Relationship Id="rId3" Type="http://schemas.openxmlformats.org/officeDocument/2006/relationships/image" Target="../media/image6.jpeg"/><Relationship Id="rId2" Type="http://schemas.openxmlformats.org/officeDocument/2006/relationships/tags" Target="../tags/tag74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77.xml"/><Relationship Id="rId4" Type="http://schemas.openxmlformats.org/officeDocument/2006/relationships/image" Target="../media/image8.png"/><Relationship Id="rId3" Type="http://schemas.openxmlformats.org/officeDocument/2006/relationships/image" Target="../media/image7.jpeg"/><Relationship Id="rId2" Type="http://schemas.openxmlformats.org/officeDocument/2006/relationships/tags" Target="../tags/tag76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79.xml"/><Relationship Id="rId3" Type="http://schemas.openxmlformats.org/officeDocument/2006/relationships/image" Target="../media/image9.png"/><Relationship Id="rId2" Type="http://schemas.openxmlformats.org/officeDocument/2006/relationships/tags" Target="../tags/tag78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image" Target="../media/image1.jpeg"/><Relationship Id="rId2" Type="http://schemas.openxmlformats.org/officeDocument/2006/relationships/tags" Target="../tags/tag80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87.xml"/><Relationship Id="rId8" Type="http://schemas.openxmlformats.org/officeDocument/2006/relationships/image" Target="../media/image12.png"/><Relationship Id="rId7" Type="http://schemas.openxmlformats.org/officeDocument/2006/relationships/image" Target="../media/image11.png"/><Relationship Id="rId6" Type="http://schemas.openxmlformats.org/officeDocument/2006/relationships/image" Target="../media/image10.jpeg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image" Target="../media/image1.jpeg"/><Relationship Id="rId2" Type="http://schemas.openxmlformats.org/officeDocument/2006/relationships/tags" Target="../tags/tag84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E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478200" y="1153795"/>
            <a:ext cx="9799200" cy="2570400"/>
          </a:xfrm>
        </p:spPr>
        <p:txBody>
          <a:bodyPr/>
          <a:p>
            <a:r>
              <a:rPr lang="zh-CN" altLang="zh-CN">
                <a:solidFill>
                  <a:schemeClr val="bg1"/>
                </a:solidFill>
              </a:rPr>
              <a:t>硬件组第四次培训</a:t>
            </a:r>
            <a:br>
              <a:rPr lang="zh-CN" altLang="zh-CN">
                <a:solidFill>
                  <a:schemeClr val="bg1"/>
                </a:solidFill>
              </a:rPr>
            </a:br>
            <a:r>
              <a:rPr lang="en-US" altLang="zh-CN">
                <a:solidFill>
                  <a:schemeClr val="bg1"/>
                </a:solidFill>
              </a:rPr>
              <a:t>——</a:t>
            </a:r>
            <a:r>
              <a:rPr lang="zh-CN" altLang="en-US">
                <a:solidFill>
                  <a:schemeClr val="bg1"/>
                </a:solidFill>
              </a:rPr>
              <a:t>焊接培训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平行四边形 11"/>
          <p:cNvSpPr/>
          <p:nvPr>
            <p:custDataLst>
              <p:tags r:id="rId2"/>
            </p:custDataLst>
          </p:nvPr>
        </p:nvSpPr>
        <p:spPr>
          <a:xfrm>
            <a:off x="3171190" y="1816735"/>
            <a:ext cx="6837045" cy="762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7" name="图片 16" descr="QQ图片202308292102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6485" y="4587240"/>
            <a:ext cx="3405505" cy="2270760"/>
          </a:xfrm>
          <a:prstGeom prst="rect">
            <a:avLst/>
          </a:prstGeom>
        </p:spPr>
      </p:pic>
      <p:sp>
        <p:nvSpPr>
          <p:cNvPr id="18" name="斜纹 17"/>
          <p:cNvSpPr/>
          <p:nvPr/>
        </p:nvSpPr>
        <p:spPr>
          <a:xfrm rot="10800000">
            <a:off x="8630285" y="5332095"/>
            <a:ext cx="142240" cy="1489075"/>
          </a:xfrm>
          <a:prstGeom prst="diagStripe">
            <a:avLst/>
          </a:prstGeom>
          <a:solidFill>
            <a:srgbClr val="FD6F00"/>
          </a:solidFill>
          <a:ln>
            <a:solidFill>
              <a:srgbClr val="FC67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9" name="图片 18" descr="log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21" name="半闭框 20"/>
          <p:cNvSpPr/>
          <p:nvPr/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3" name="平行四边形 2"/>
          <p:cNvSpPr/>
          <p:nvPr>
            <p:custDataLst>
              <p:tags r:id="rId5"/>
            </p:custDataLst>
          </p:nvPr>
        </p:nvSpPr>
        <p:spPr>
          <a:xfrm>
            <a:off x="2677795" y="3648075"/>
            <a:ext cx="6837045" cy="762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175885" y="3808095"/>
            <a:ext cx="24034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主讲人：杨目川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E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08710" y="1938655"/>
            <a:ext cx="38747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i="1">
                <a:solidFill>
                  <a:schemeClr val="bg1"/>
                </a:solidFill>
              </a:rPr>
              <a:t>焊接用锡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1108710" y="1838960"/>
            <a:ext cx="1786255" cy="9969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64160" y="2557780"/>
            <a:ext cx="4063365" cy="1941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>
                <a:solidFill>
                  <a:schemeClr val="bg1"/>
                </a:solidFill>
              </a:rPr>
              <a:t>锡膏是一种粘稠的膏状流体，其中是大量的十分小的锡球颗粒和助焊剂等成分。也分为有铅和无铅。</a:t>
            </a:r>
            <a:endParaRPr lang="zh-CN" altLang="en-US">
              <a:solidFill>
                <a:schemeClr val="bg1"/>
              </a:solidFill>
            </a:endParaRPr>
          </a:p>
          <a:p>
            <a:pPr indent="457200"/>
            <a:r>
              <a:rPr lang="zh-CN" altLang="en-US">
                <a:solidFill>
                  <a:schemeClr val="bg1"/>
                </a:solidFill>
              </a:rPr>
              <a:t>锡膏可以分为低温锡膏（</a:t>
            </a:r>
            <a:r>
              <a:rPr lang="en-US" altLang="zh-CN">
                <a:solidFill>
                  <a:schemeClr val="bg1"/>
                </a:solidFill>
              </a:rPr>
              <a:t>138℃~150℃</a:t>
            </a:r>
            <a:r>
              <a:rPr lang="zh-CN" altLang="en-US">
                <a:solidFill>
                  <a:schemeClr val="bg1"/>
                </a:solidFill>
              </a:rPr>
              <a:t>），中温锡膏（</a:t>
            </a:r>
            <a:r>
              <a:rPr lang="en-US" altLang="zh-CN">
                <a:solidFill>
                  <a:schemeClr val="bg1"/>
                </a:solidFill>
              </a:rPr>
              <a:t>170</a:t>
            </a:r>
            <a:r>
              <a:rPr lang="en-US" altLang="en-US">
                <a:solidFill>
                  <a:schemeClr val="bg1"/>
                </a:solidFill>
              </a:rPr>
              <a:t>°</a:t>
            </a:r>
            <a:r>
              <a:rPr lang="en-US" altLang="zh-CN">
                <a:solidFill>
                  <a:schemeClr val="bg1"/>
                </a:solidFill>
              </a:rPr>
              <a:t>C ~190</a:t>
            </a:r>
            <a:r>
              <a:rPr lang="en-US" altLang="en-US">
                <a:solidFill>
                  <a:schemeClr val="bg1"/>
                </a:solidFill>
              </a:rPr>
              <a:t>°</a:t>
            </a:r>
            <a:r>
              <a:rPr lang="en-US" altLang="zh-CN">
                <a:solidFill>
                  <a:schemeClr val="bg1"/>
                </a:solidFill>
              </a:rPr>
              <a:t>C</a:t>
            </a:r>
            <a:r>
              <a:rPr lang="zh-CN" altLang="en-US">
                <a:solidFill>
                  <a:schemeClr val="bg1"/>
                </a:solidFill>
              </a:rPr>
              <a:t>）和高温锡膏（</a:t>
            </a:r>
            <a:r>
              <a:rPr lang="en-US" altLang="zh-CN">
                <a:solidFill>
                  <a:schemeClr val="bg1"/>
                </a:solidFill>
              </a:rPr>
              <a:t>&gt;217℃</a:t>
            </a:r>
            <a:r>
              <a:rPr lang="zh-CN" altLang="en-US">
                <a:solidFill>
                  <a:schemeClr val="bg1"/>
                </a:solidFill>
              </a:rPr>
              <a:t>）三种。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7" name="图片 16" descr="QQ图片202308292102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786495" y="4725035"/>
            <a:ext cx="3405505" cy="2270760"/>
          </a:xfrm>
          <a:prstGeom prst="rect">
            <a:avLst/>
          </a:prstGeom>
        </p:spPr>
      </p:pic>
      <p:sp>
        <p:nvSpPr>
          <p:cNvPr id="18" name="斜纹 17"/>
          <p:cNvSpPr/>
          <p:nvPr>
            <p:custDataLst>
              <p:tags r:id="rId4"/>
            </p:custDataLst>
          </p:nvPr>
        </p:nvSpPr>
        <p:spPr>
          <a:xfrm rot="10800000">
            <a:off x="8646795" y="6090285"/>
            <a:ext cx="142240" cy="1489075"/>
          </a:xfrm>
          <a:prstGeom prst="diagStripe">
            <a:avLst/>
          </a:prstGeom>
          <a:solidFill>
            <a:srgbClr val="FD6F00"/>
          </a:solidFill>
          <a:ln>
            <a:solidFill>
              <a:srgbClr val="FC67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半闭框 15"/>
          <p:cNvSpPr/>
          <p:nvPr>
            <p:custDataLst>
              <p:tags r:id="rId5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pic>
        <p:nvPicPr>
          <p:cNvPr id="3" name="图片 2" descr="屏幕截图 2025-09-09 19324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0980" y="3595370"/>
            <a:ext cx="3109595" cy="3072130"/>
          </a:xfrm>
          <a:prstGeom prst="rect">
            <a:avLst/>
          </a:prstGeom>
        </p:spPr>
      </p:pic>
      <p:pic>
        <p:nvPicPr>
          <p:cNvPr id="8" name="图片 7" descr="锡膏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6774815" y="-430530"/>
            <a:ext cx="3375025" cy="4500245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E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08710" y="1938655"/>
            <a:ext cx="38747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i="1">
                <a:solidFill>
                  <a:schemeClr val="bg1"/>
                </a:solidFill>
              </a:rPr>
              <a:t>助焊剂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1108710" y="1838960"/>
            <a:ext cx="1786255" cy="9969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64160" y="2557780"/>
            <a:ext cx="4063365" cy="19418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>
                <a:solidFill>
                  <a:schemeClr val="bg1"/>
                </a:solidFill>
              </a:rPr>
              <a:t>常见的助焊剂一般以松香作为基底，加入不同量的活化剂以增强去氧化能力。一般来说，活化剂含量越高，焊接后残留物的腐蚀性和导电性（吸湿后）就越强。因此，一般焊接完成后需使用</a:t>
            </a:r>
            <a:r>
              <a:rPr lang="en-US" altLang="zh-CN">
                <a:solidFill>
                  <a:schemeClr val="bg1"/>
                </a:solidFill>
              </a:rPr>
              <a:t>PCB</a:t>
            </a:r>
            <a:r>
              <a:rPr lang="zh-CN" altLang="en-US">
                <a:solidFill>
                  <a:schemeClr val="bg1"/>
                </a:solidFill>
              </a:rPr>
              <a:t>清洁剂清洗。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7" name="图片 16" descr="QQ图片202308292102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786495" y="4725035"/>
            <a:ext cx="3405505" cy="2270760"/>
          </a:xfrm>
          <a:prstGeom prst="rect">
            <a:avLst/>
          </a:prstGeom>
        </p:spPr>
      </p:pic>
      <p:sp>
        <p:nvSpPr>
          <p:cNvPr id="18" name="斜纹 17"/>
          <p:cNvSpPr/>
          <p:nvPr>
            <p:custDataLst>
              <p:tags r:id="rId4"/>
            </p:custDataLst>
          </p:nvPr>
        </p:nvSpPr>
        <p:spPr>
          <a:xfrm rot="10800000">
            <a:off x="8646795" y="6090285"/>
            <a:ext cx="142240" cy="1489075"/>
          </a:xfrm>
          <a:prstGeom prst="diagStripe">
            <a:avLst/>
          </a:prstGeom>
          <a:solidFill>
            <a:srgbClr val="FD6F00"/>
          </a:solidFill>
          <a:ln>
            <a:solidFill>
              <a:srgbClr val="FC67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半闭框 15"/>
          <p:cNvSpPr/>
          <p:nvPr>
            <p:custDataLst>
              <p:tags r:id="rId5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3480" y="3129915"/>
            <a:ext cx="2943225" cy="28797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6705" y="225425"/>
            <a:ext cx="3399155" cy="290449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08710" y="1938655"/>
            <a:ext cx="3435985" cy="27381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2800" b="1" i="1">
                <a:solidFill>
                  <a:schemeClr val="bg1"/>
                </a:solidFill>
              </a:rPr>
              <a:t>焊接技巧</a:t>
            </a:r>
            <a:endParaRPr lang="zh-CN" altLang="en-US" sz="2800" b="1" i="1">
              <a:solidFill>
                <a:schemeClr val="bg1"/>
              </a:solidFill>
            </a:endParaRPr>
          </a:p>
          <a:p>
            <a:pPr indent="457200"/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焊接的原理就是用高温将固态焊料加热熔化成液态，在焊剂的配合下，使液态的焊料在焊接物表面形成不同金属的良好熔合。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  <a:p>
            <a:pPr indent="457200"/>
            <a:r>
              <a:rPr lang="zh-CN" altLang="en-US" b="1">
                <a:solidFill>
                  <a:schemeClr val="bg1"/>
                </a:solidFill>
                <a:latin typeface="+mn-ea"/>
              </a:rPr>
              <a:t>三个条件：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zh-CN" altLang="en-US" b="1">
                <a:solidFill>
                  <a:schemeClr val="bg1"/>
                </a:solidFill>
                <a:latin typeface="+mn-ea"/>
              </a:rPr>
              <a:t>温度合适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zh-CN" altLang="en-US" b="1">
                <a:solidFill>
                  <a:schemeClr val="bg1"/>
                </a:solidFill>
                <a:latin typeface="+mn-ea"/>
              </a:rPr>
              <a:t>去除氧化层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zh-CN" altLang="en-US" b="1">
                <a:solidFill>
                  <a:schemeClr val="bg1"/>
                </a:solidFill>
                <a:latin typeface="+mn-ea"/>
              </a:rPr>
              <a:t>金属间浸润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1108710" y="1862455"/>
            <a:ext cx="3275965" cy="762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半闭框 15"/>
          <p:cNvSpPr/>
          <p:nvPr>
            <p:custDataLst>
              <p:tags r:id="rId2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698" y="2798146"/>
            <a:ext cx="5601482" cy="393437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882" y="493325"/>
            <a:ext cx="4611514" cy="212608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817" y="4676531"/>
            <a:ext cx="5961184" cy="203775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52680" y="724717"/>
            <a:ext cx="3943121" cy="916244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08710" y="1938655"/>
            <a:ext cx="7846060" cy="45847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2800" b="1" i="1">
                <a:solidFill>
                  <a:schemeClr val="bg1"/>
                </a:solidFill>
              </a:rPr>
              <a:t>温度选择</a:t>
            </a:r>
            <a:endParaRPr lang="zh-CN" altLang="en-US" sz="2800" b="1" i="1">
              <a:solidFill>
                <a:schemeClr val="bg1"/>
              </a:solidFill>
            </a:endParaRPr>
          </a:p>
          <a:p>
            <a:pPr marL="457200" lvl="1" indent="457200"/>
            <a:r>
              <a:rPr lang="zh-CN" altLang="en-US" sz="2400" b="1">
                <a:solidFill>
                  <a:schemeClr val="bg1"/>
                </a:solidFill>
                <a:latin typeface="+mn-ea"/>
              </a:rPr>
              <a:t>电烙铁：焊接一般插件在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350℃~380℃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；</a:t>
            </a:r>
            <a:endParaRPr lang="zh-CN" altLang="en-US" sz="2400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zh-CN" altLang="en-US" sz="2400" b="1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            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焊接大型插件可以在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400℃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以上，但不得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     	             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超过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430℃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；</a:t>
            </a:r>
            <a:endParaRPr lang="zh-CN" altLang="en-US" sz="2400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zh-CN" altLang="en-US" sz="2400" b="1">
                <a:solidFill>
                  <a:schemeClr val="bg1"/>
                </a:solidFill>
                <a:latin typeface="+mn-ea"/>
              </a:rPr>
              <a:t>热风枪：常规贴片焊接时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280~290℃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，一档风力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     	             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足够；</a:t>
            </a:r>
            <a:endParaRPr lang="zh-CN" altLang="en-US" sz="2400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en-US" altLang="zh-CN" sz="2400" b="1">
                <a:solidFill>
                  <a:schemeClr val="bg1"/>
                </a:solidFill>
                <a:latin typeface="+mn-ea"/>
              </a:rPr>
              <a:t>             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板子的散热性太强，可以适当增加温度；</a:t>
            </a:r>
            <a:endParaRPr lang="zh-CN" altLang="en-US" sz="2400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en-US" altLang="zh-CN" sz="2400" b="1">
                <a:solidFill>
                  <a:schemeClr val="bg1"/>
                </a:solidFill>
                <a:latin typeface="+mn-ea"/>
              </a:rPr>
              <a:t>             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拆卸元件时，可以用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300℃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以上，但不宜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   	             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超过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320℃</a:t>
            </a:r>
            <a:endParaRPr lang="en-US" altLang="zh-CN" sz="2400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zh-CN" altLang="en-US" sz="2400" b="1">
                <a:solidFill>
                  <a:schemeClr val="bg1"/>
                </a:solidFill>
                <a:latin typeface="+mn-ea"/>
              </a:rPr>
              <a:t>注意：用电烙铁或热风枪时要注意不要碰到或吹到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		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原本已经焊上的元件，特别是塑料的，会导</a:t>
            </a:r>
            <a:r>
              <a:rPr lang="en-US" altLang="zh-CN" sz="2400" b="1">
                <a:solidFill>
                  <a:schemeClr val="bg1"/>
                </a:solidFill>
                <a:latin typeface="+mn-ea"/>
              </a:rPr>
              <a:t>		</a:t>
            </a:r>
            <a:r>
              <a:rPr lang="zh-CN" altLang="en-US" sz="2400" b="1">
                <a:solidFill>
                  <a:schemeClr val="bg1"/>
                </a:solidFill>
                <a:latin typeface="+mn-ea"/>
              </a:rPr>
              <a:t>致变形。</a:t>
            </a:r>
            <a:endParaRPr lang="zh-CN" altLang="en-US" sz="24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1108710" y="1862455"/>
            <a:ext cx="3275965" cy="762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半闭框 15"/>
          <p:cNvSpPr/>
          <p:nvPr>
            <p:custDataLst>
              <p:tags r:id="rId2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-134620" y="1938655"/>
            <a:ext cx="7846060" cy="41230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2800" b="1" i="1">
                <a:solidFill>
                  <a:schemeClr val="bg1"/>
                </a:solidFill>
              </a:rPr>
              <a:t>注意事项</a:t>
            </a:r>
            <a:endParaRPr lang="zh-CN" altLang="en-US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en-US" altLang="zh-CN" b="1">
                <a:solidFill>
                  <a:schemeClr val="bg1"/>
                </a:solidFill>
                <a:latin typeface="+mn-ea"/>
              </a:rPr>
              <a:t>·</a:t>
            </a:r>
            <a:r>
              <a:rPr lang="zh-CN" altLang="en-US" b="1">
                <a:solidFill>
                  <a:schemeClr val="bg1"/>
                </a:solidFill>
                <a:latin typeface="+mn-ea"/>
              </a:rPr>
              <a:t>元件耐热性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  <a:p>
            <a:pPr lvl="1" indent="457200"/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	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单片机芯片、电解电容、部分二极管、三极管、场效应管、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	     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部分集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成电路耐热性有限，应尽快低温度地焊接完成，否则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	     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容易造成损坏；</a:t>
            </a: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371600" lvl="3" indent="457200"/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即使是耐热性较好的元件也不应该长时间的焊接，否则会对元件的性能造成影响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en-US" altLang="zh-CN" b="1">
                <a:solidFill>
                  <a:schemeClr val="bg1"/>
                </a:solidFill>
                <a:latin typeface="+mn-ea"/>
              </a:rPr>
              <a:t>·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焊接元件的顺序</a:t>
            </a:r>
            <a:endParaRPr lang="en-US" altLang="zh-CN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1371600" lvl="3" indent="457200"/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元器件装焊的顺序原则是先低后高、先轻后重、先耐热后不耐热。一般的装焊顺序依次是电阻器、电容器、二极管、晶体管、集成电路、大功率管等</a:t>
            </a:r>
            <a:r>
              <a:rPr lang="zh-CN" altLang="en-US" dirty="0">
                <a:solidFill>
                  <a:srgbClr val="0B5FAA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+mn-ea"/>
              </a:rPr>
              <a:t>。</a:t>
            </a:r>
            <a:endParaRPr lang="en-US" altLang="zh-CN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en-US" altLang="zh-CN" b="1">
                <a:solidFill>
                  <a:schemeClr val="bg1"/>
                </a:solidFill>
                <a:latin typeface="+mn-ea"/>
              </a:rPr>
              <a:t>·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浸润！浸润！浸润！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  <a:p>
            <a:pPr marL="1371600" lvl="3" indent="457200"/>
            <a:r>
              <a:rPr lang="zh-CN" altLang="en-US" b="1">
                <a:solidFill>
                  <a:schemeClr val="bg1"/>
                </a:solidFill>
                <a:latin typeface="+mn-ea"/>
              </a:rPr>
              <a:t>能够有效滤除传输线上的高频</a:t>
            </a:r>
            <a:r>
              <a:rPr lang="zh-CN" altLang="en-US" b="1">
                <a:solidFill>
                  <a:schemeClr val="bg1"/>
                </a:solidFill>
                <a:latin typeface="+mn-ea"/>
              </a:rPr>
              <a:t>噪声，一般给敏感模拟器件供电</a:t>
            </a:r>
            <a:r>
              <a:rPr lang="zh-CN" altLang="en-US" b="1">
                <a:solidFill>
                  <a:schemeClr val="bg1"/>
                </a:solidFill>
                <a:latin typeface="+mn-ea"/>
              </a:rPr>
              <a:t>时会在输入路径上串联</a:t>
            </a:r>
            <a:r>
              <a:rPr lang="zh-CN" altLang="en-US" b="1">
                <a:solidFill>
                  <a:schemeClr val="bg1"/>
                </a:solidFill>
                <a:latin typeface="+mn-ea"/>
              </a:rPr>
              <a:t>使用。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519430" y="1862455"/>
            <a:ext cx="3275965" cy="762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半闭框 15"/>
          <p:cNvSpPr/>
          <p:nvPr>
            <p:custDataLst>
              <p:tags r:id="rId2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pic>
        <p:nvPicPr>
          <p:cNvPr id="7" name="Picture 2" descr="xt30接口 的图像结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835" y="3340735"/>
            <a:ext cx="2576830" cy="2576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h1.25 的图像结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835" y="437515"/>
            <a:ext cx="2567940" cy="2567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-134620" y="1938655"/>
            <a:ext cx="7846060" cy="19069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2800" b="1" i="1">
                <a:solidFill>
                  <a:schemeClr val="bg1"/>
                </a:solidFill>
              </a:rPr>
              <a:t>仪器仪表</a:t>
            </a:r>
            <a:endParaRPr lang="zh-CN" altLang="en-US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en-US" altLang="zh-CN" b="1">
                <a:solidFill>
                  <a:schemeClr val="bg1"/>
                </a:solidFill>
                <a:latin typeface="+mn-ea"/>
              </a:rPr>
              <a:t>·</a:t>
            </a:r>
            <a:r>
              <a:rPr lang="zh-CN" altLang="en-US" b="1">
                <a:solidFill>
                  <a:schemeClr val="bg1"/>
                </a:solidFill>
                <a:latin typeface="+mn-ea"/>
              </a:rPr>
              <a:t>万用表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en-US" altLang="zh-CN" b="1">
                <a:solidFill>
                  <a:schemeClr val="bg1"/>
                </a:solidFill>
                <a:latin typeface="+mn-ea"/>
              </a:rPr>
              <a:t>·</a:t>
            </a:r>
            <a:r>
              <a:rPr lang="zh-CN" altLang="en-US" b="1">
                <a:solidFill>
                  <a:schemeClr val="bg1"/>
                </a:solidFill>
                <a:latin typeface="+mn-ea"/>
              </a:rPr>
              <a:t>直流电源</a:t>
            </a:r>
            <a:endParaRPr lang="en-US" altLang="zh-CN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457200" lvl="1" indent="457200"/>
            <a:r>
              <a:rPr lang="en-US" altLang="zh-CN" b="1">
                <a:solidFill>
                  <a:schemeClr val="bg1"/>
                </a:solidFill>
                <a:latin typeface="+mn-ea"/>
              </a:rPr>
              <a:t>·</a:t>
            </a:r>
            <a:r>
              <a:rPr lang="zh-CN" altLang="en-US" b="1">
                <a:solidFill>
                  <a:schemeClr val="bg1"/>
                </a:solidFill>
                <a:latin typeface="+mn-ea"/>
              </a:rPr>
              <a:t>函数发生器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  <a:p>
            <a:pPr marL="457200" lvl="1" indent="457200"/>
            <a:r>
              <a:rPr lang="en-US" altLang="zh-CN" b="1">
                <a:solidFill>
                  <a:schemeClr val="bg1"/>
                </a:solidFill>
                <a:latin typeface="+mn-ea"/>
                <a:sym typeface="+mn-ea"/>
              </a:rPr>
              <a:t>·</a:t>
            </a:r>
            <a:r>
              <a:rPr lang="zh-CN" altLang="en-US" b="1">
                <a:solidFill>
                  <a:schemeClr val="bg1"/>
                </a:solidFill>
                <a:latin typeface="+mn-ea"/>
                <a:sym typeface="+mn-ea"/>
              </a:rPr>
              <a:t>示波器</a:t>
            </a:r>
            <a:endParaRPr lang="zh-CN" altLang="en-US" b="1">
              <a:solidFill>
                <a:schemeClr val="bg1"/>
              </a:solidFill>
              <a:latin typeface="+mn-ea"/>
              <a:sym typeface="+mn-ea"/>
            </a:endParaRPr>
          </a:p>
          <a:p>
            <a:pPr marL="457200" lvl="1" indent="457200"/>
            <a:r>
              <a:rPr lang="en-US" altLang="zh-CN" b="1">
                <a:solidFill>
                  <a:schemeClr val="bg1"/>
                </a:solidFill>
                <a:latin typeface="+mn-ea"/>
                <a:sym typeface="+mn-ea"/>
              </a:rPr>
              <a:t>·</a:t>
            </a:r>
            <a:r>
              <a:rPr lang="zh-CN" altLang="en-US" b="1">
                <a:solidFill>
                  <a:schemeClr val="bg1"/>
                </a:solidFill>
                <a:latin typeface="+mn-ea"/>
                <a:sym typeface="+mn-ea"/>
              </a:rPr>
              <a:t>负载仪</a:t>
            </a:r>
            <a:endParaRPr lang="zh-CN" altLang="en-US" b="1">
              <a:solidFill>
                <a:schemeClr val="bg1"/>
              </a:solidFill>
              <a:latin typeface="+mn-ea"/>
              <a:sym typeface="+mn-ea"/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519430" y="1862455"/>
            <a:ext cx="3275965" cy="762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半闭框 15"/>
          <p:cNvSpPr/>
          <p:nvPr>
            <p:custDataLst>
              <p:tags r:id="rId2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pic>
        <p:nvPicPr>
          <p:cNvPr id="2" name="图片 1" descr="IMG_20251017_2317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395" y="554990"/>
            <a:ext cx="2830195" cy="3773805"/>
          </a:xfrm>
          <a:prstGeom prst="rect">
            <a:avLst/>
          </a:prstGeom>
        </p:spPr>
      </p:pic>
      <p:pic>
        <p:nvPicPr>
          <p:cNvPr id="3" name="图片 2" descr="IMG_20251017_2318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0095" y="554990"/>
            <a:ext cx="3924935" cy="2943860"/>
          </a:xfrm>
          <a:prstGeom prst="rect">
            <a:avLst/>
          </a:prstGeom>
        </p:spPr>
      </p:pic>
      <p:pic>
        <p:nvPicPr>
          <p:cNvPr id="6" name="图片 5" descr="IMG_20251017_2319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095" y="3703320"/>
            <a:ext cx="3924935" cy="287655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E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斜纹 17"/>
          <p:cNvSpPr/>
          <p:nvPr/>
        </p:nvSpPr>
        <p:spPr>
          <a:xfrm rot="10800000">
            <a:off x="8646795" y="6090285"/>
            <a:ext cx="142240" cy="1489075"/>
          </a:xfrm>
          <a:prstGeom prst="diagStripe">
            <a:avLst/>
          </a:prstGeom>
          <a:solidFill>
            <a:srgbClr val="FD6F00"/>
          </a:solidFill>
          <a:ln>
            <a:solidFill>
              <a:srgbClr val="FC67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08710" y="1938655"/>
            <a:ext cx="4415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i="1">
                <a:solidFill>
                  <a:schemeClr val="bg1"/>
                </a:solidFill>
              </a:rPr>
              <a:t>一、常见焊接方式及器材</a:t>
            </a:r>
            <a:endParaRPr lang="zh-CN" altLang="en-US" sz="2800" b="1" i="1">
              <a:solidFill>
                <a:schemeClr val="bg1"/>
              </a:solidFill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1108710" y="1863090"/>
            <a:ext cx="2689860" cy="7556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半闭框 15"/>
          <p:cNvSpPr/>
          <p:nvPr>
            <p:custDataLst>
              <p:tags r:id="rId2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pic>
        <p:nvPicPr>
          <p:cNvPr id="2" name="图片 1" descr="QQ图片202308292102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786495" y="4725035"/>
            <a:ext cx="3405505" cy="227076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108710" y="2545715"/>
            <a:ext cx="4415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i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•电烙铁</a:t>
            </a:r>
            <a:endParaRPr lang="zh-CN" altLang="en-US" sz="2800" b="1" i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108710" y="3067685"/>
            <a:ext cx="4415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i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•热风枪</a:t>
            </a:r>
            <a:endParaRPr lang="zh-CN" altLang="en-US" sz="2800" b="1" i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08710" y="3589655"/>
            <a:ext cx="4415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i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•加热台</a:t>
            </a:r>
            <a:endParaRPr lang="zh-CN" altLang="en-US" sz="2800" b="1" i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08710" y="4111625"/>
            <a:ext cx="4415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i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•回流焊炉</a:t>
            </a:r>
            <a:endParaRPr lang="zh-CN" altLang="en-US" sz="2800" b="1" i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08710" y="4633595"/>
            <a:ext cx="4415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i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•贴片机</a:t>
            </a:r>
            <a:endParaRPr lang="zh-CN" altLang="en-US" sz="2800" b="1" i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5475" y="564515"/>
            <a:ext cx="2713990" cy="26727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01430" y="564515"/>
            <a:ext cx="2694940" cy="267398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5" name="平行四边形 4"/>
          <p:cNvSpPr/>
          <p:nvPr/>
        </p:nvSpPr>
        <p:spPr>
          <a:xfrm>
            <a:off x="1108710" y="1862455"/>
            <a:ext cx="3275965" cy="762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半闭框 15"/>
          <p:cNvSpPr/>
          <p:nvPr>
            <p:custDataLst>
              <p:tags r:id="rId2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835" y="640715"/>
            <a:ext cx="3170555" cy="312229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08710" y="2087245"/>
            <a:ext cx="53663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>
                <a:solidFill>
                  <a:schemeClr val="bg1"/>
                </a:solidFill>
              </a:rPr>
              <a:t>电烙铁：主要用来焊接直插式元件和大功率器件</a:t>
            </a:r>
            <a:endParaRPr lang="zh-CN" altLang="en-US" sz="2400">
              <a:solidFill>
                <a:schemeClr val="bg1"/>
              </a:solidFill>
            </a:endParaRPr>
          </a:p>
          <a:p>
            <a:pPr algn="l"/>
            <a:r>
              <a:rPr lang="zh-CN" altLang="en-US" sz="2400">
                <a:solidFill>
                  <a:schemeClr val="bg1"/>
                </a:solidFill>
              </a:rPr>
              <a:t>分为刀头和笔头两种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71575" y="3319780"/>
            <a:ext cx="58731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en-US" altLang="zh-CN">
                <a:solidFill>
                  <a:schemeClr val="bg1"/>
                </a:solidFill>
              </a:rPr>
              <a:t>https://www.bilibili.com/video/BV1xV411r7YY?spm_id_from=333.788.videopod.episodes&amp;vd_source=b6a240204b5585dc5a0c03e3ca028454&amp;p=6</a:t>
            </a:r>
            <a:endParaRPr lang="en-US" altLang="zh-CN">
              <a:solidFill>
                <a:schemeClr val="bg1"/>
              </a:solidFill>
            </a:endParaRPr>
          </a:p>
        </p:txBody>
      </p:sp>
      <p:pic>
        <p:nvPicPr>
          <p:cNvPr id="8" name="图片 7" descr="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6835" y="3993515"/>
            <a:ext cx="2822575" cy="211709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E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5" name="平行四边形 4"/>
          <p:cNvSpPr/>
          <p:nvPr/>
        </p:nvSpPr>
        <p:spPr>
          <a:xfrm>
            <a:off x="1108710" y="1862455"/>
            <a:ext cx="3275965" cy="762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半闭框 15"/>
          <p:cNvSpPr/>
          <p:nvPr>
            <p:custDataLst>
              <p:tags r:id="rId2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08710" y="3206750"/>
            <a:ext cx="52933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  <a:latin typeface="+mn-ea"/>
              </a:rPr>
              <a:t>·https://www.bilibili.com/video/BV1xV411r7YY?spm_id_from=333.788.videopod.episodes&amp;vd_source=b6a240204b5585dc5a0c03e3ca028454&amp;p=6</a:t>
            </a:r>
            <a:endParaRPr lang="en-US" altLang="zh-CN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08710" y="2087245"/>
            <a:ext cx="53663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>
                <a:solidFill>
                  <a:schemeClr val="bg1"/>
                </a:solidFill>
              </a:rPr>
              <a:t>热风枪：主要用来焊接贴片类元件</a:t>
            </a:r>
            <a:endParaRPr lang="zh-CN" altLang="en-US" sz="2400">
              <a:solidFill>
                <a:schemeClr val="bg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9470" y="939165"/>
            <a:ext cx="4157980" cy="412559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E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5" name="平行四边形 4"/>
          <p:cNvSpPr/>
          <p:nvPr/>
        </p:nvSpPr>
        <p:spPr>
          <a:xfrm>
            <a:off x="1108710" y="1862455"/>
            <a:ext cx="3275965" cy="762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半闭框 15"/>
          <p:cNvSpPr/>
          <p:nvPr>
            <p:custDataLst>
              <p:tags r:id="rId2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08710" y="3206750"/>
            <a:ext cx="52933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  <a:latin typeface="+mn-ea"/>
              </a:rPr>
              <a:t>https://www.bilibili.com/video/BV17e411M744/?spm_id_from=333.337.search-card.all.click&amp;vd_source=b6a240204b5585dc5a0c03e3ca028454</a:t>
            </a:r>
            <a:endParaRPr lang="en-US" altLang="zh-CN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35685" y="2087245"/>
            <a:ext cx="53663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>
                <a:solidFill>
                  <a:schemeClr val="bg1"/>
                </a:solidFill>
              </a:rPr>
              <a:t>加热台：稳定均匀的加热，便于处理多引脚芯片如</a:t>
            </a:r>
            <a:r>
              <a:rPr lang="en-US" altLang="zh-CN" sz="2400">
                <a:solidFill>
                  <a:schemeClr val="bg1"/>
                </a:solidFill>
              </a:rPr>
              <a:t>BGA</a:t>
            </a:r>
            <a:r>
              <a:rPr lang="zh-CN" altLang="en-US" sz="2400">
                <a:solidFill>
                  <a:schemeClr val="bg1"/>
                </a:solidFill>
              </a:rPr>
              <a:t>封装的焊接</a:t>
            </a:r>
            <a:endParaRPr lang="zh-CN" altLang="en-US" sz="2400">
              <a:solidFill>
                <a:schemeClr val="bg1"/>
              </a:solidFill>
            </a:endParaRPr>
          </a:p>
        </p:txBody>
      </p:sp>
      <p:pic>
        <p:nvPicPr>
          <p:cNvPr id="2" name="图片 1" descr="b4cf0699656afbf3f9a5b10104a569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497840"/>
            <a:ext cx="3971925" cy="52984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E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5" name="平行四边形 4"/>
          <p:cNvSpPr/>
          <p:nvPr/>
        </p:nvSpPr>
        <p:spPr>
          <a:xfrm>
            <a:off x="1108710" y="1862455"/>
            <a:ext cx="3275965" cy="762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半闭框 15"/>
          <p:cNvSpPr/>
          <p:nvPr>
            <p:custDataLst>
              <p:tags r:id="rId2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35685" y="2087245"/>
            <a:ext cx="53663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>
                <a:solidFill>
                  <a:schemeClr val="bg1"/>
                </a:solidFill>
              </a:rPr>
              <a:t>回流焊炉：配合钢网</a:t>
            </a:r>
            <a:r>
              <a:rPr lang="en-US" altLang="zh-CN" sz="2400">
                <a:solidFill>
                  <a:schemeClr val="bg1"/>
                </a:solidFill>
              </a:rPr>
              <a:t>/</a:t>
            </a:r>
            <a:r>
              <a:rPr lang="zh-CN" altLang="en-US" sz="2400">
                <a:solidFill>
                  <a:schemeClr val="bg1"/>
                </a:solidFill>
              </a:rPr>
              <a:t>贴片机，批量焊接</a:t>
            </a:r>
            <a:endParaRPr lang="zh-CN" altLang="en-US" sz="2400">
              <a:solidFill>
                <a:schemeClr val="bg1"/>
              </a:solidFill>
            </a:endParaRPr>
          </a:p>
        </p:txBody>
      </p:sp>
      <p:pic>
        <p:nvPicPr>
          <p:cNvPr id="3" name="图片 2" descr="02456992dd33b2771999031b7b105c6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7120" y="496570"/>
            <a:ext cx="4018915" cy="5361305"/>
          </a:xfrm>
          <a:prstGeom prst="rect">
            <a:avLst/>
          </a:prstGeom>
        </p:spPr>
      </p:pic>
      <p:pic>
        <p:nvPicPr>
          <p:cNvPr id="4" name="图片 3" descr="R-C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6465" y="3295015"/>
            <a:ext cx="4661535" cy="256286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E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5" name="平行四边形 4"/>
          <p:cNvSpPr/>
          <p:nvPr/>
        </p:nvSpPr>
        <p:spPr>
          <a:xfrm>
            <a:off x="1108710" y="1862455"/>
            <a:ext cx="3275965" cy="762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半闭框 15"/>
          <p:cNvSpPr/>
          <p:nvPr>
            <p:custDataLst>
              <p:tags r:id="rId2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35685" y="2087245"/>
            <a:ext cx="536638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>
                <a:solidFill>
                  <a:schemeClr val="bg1"/>
                </a:solidFill>
              </a:rPr>
              <a:t>贴片机</a:t>
            </a:r>
            <a:endParaRPr lang="zh-CN" altLang="en-US" sz="2400">
              <a:solidFill>
                <a:schemeClr val="bg1"/>
              </a:solidFill>
            </a:endParaRPr>
          </a:p>
          <a:p>
            <a:pPr algn="l"/>
            <a:r>
              <a:rPr lang="zh-CN" altLang="en-US" sz="2400">
                <a:solidFill>
                  <a:schemeClr val="bg1"/>
                </a:solidFill>
              </a:rPr>
              <a:t>大型的自动化贴片机器</a:t>
            </a:r>
            <a:endParaRPr lang="zh-CN" altLang="en-US" sz="2400">
              <a:solidFill>
                <a:schemeClr val="bg1"/>
              </a:solidFill>
            </a:endParaRPr>
          </a:p>
          <a:p>
            <a:pPr algn="l"/>
            <a:r>
              <a:rPr lang="zh-CN" altLang="en-US" sz="2400">
                <a:solidFill>
                  <a:schemeClr val="bg1"/>
                </a:solidFill>
              </a:rPr>
              <a:t>放置供料，设定程序后自动贴片</a:t>
            </a:r>
            <a:endParaRPr lang="zh-CN" altLang="en-US" sz="2400">
              <a:solidFill>
                <a:schemeClr val="bg1"/>
              </a:solidFill>
            </a:endParaRPr>
          </a:p>
          <a:p>
            <a:pPr algn="l"/>
            <a:r>
              <a:rPr lang="zh-CN" altLang="en-US" sz="2400">
                <a:solidFill>
                  <a:schemeClr val="bg1"/>
                </a:solidFill>
              </a:rPr>
              <a:t>在视觉系统辅助下，高速、精确地把电子元器件贴装到电路板（</a:t>
            </a:r>
            <a:r>
              <a:rPr lang="en-US" altLang="zh-CN" sz="2400">
                <a:solidFill>
                  <a:schemeClr val="bg1"/>
                </a:solidFill>
              </a:rPr>
              <a:t>PCB</a:t>
            </a:r>
            <a:r>
              <a:rPr lang="zh-CN" altLang="en-US" sz="2400">
                <a:solidFill>
                  <a:schemeClr val="bg1"/>
                </a:solidFill>
              </a:rPr>
              <a:t>）指定位置</a:t>
            </a:r>
            <a:r>
              <a:rPr lang="en-US" altLang="zh-CN" sz="2400">
                <a:solidFill>
                  <a:schemeClr val="bg1"/>
                </a:solidFill>
              </a:rPr>
              <a:t> </a:t>
            </a:r>
            <a:r>
              <a:rPr lang="zh-CN" altLang="en-US" sz="2400">
                <a:solidFill>
                  <a:schemeClr val="bg1"/>
                </a:solidFill>
              </a:rPr>
              <a:t>的自动化设备。</a:t>
            </a:r>
            <a:endParaRPr lang="zh-CN" altLang="en-US" sz="2400">
              <a:solidFill>
                <a:schemeClr val="bg1"/>
              </a:solidFill>
            </a:endParaRPr>
          </a:p>
          <a:p>
            <a:pPr algn="l"/>
            <a:r>
              <a:rPr lang="zh-CN" altLang="en-US" sz="2400">
                <a:solidFill>
                  <a:schemeClr val="bg1"/>
                </a:solidFill>
              </a:rPr>
              <a:t>现代电子制造中最核心的设备之一。</a:t>
            </a:r>
            <a:endParaRPr lang="zh-CN" altLang="en-US" sz="2400">
              <a:solidFill>
                <a:schemeClr val="bg1"/>
              </a:solidFill>
            </a:endParaRPr>
          </a:p>
        </p:txBody>
      </p:sp>
      <p:pic>
        <p:nvPicPr>
          <p:cNvPr id="2" name="图片 1" descr="tiepianji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820" y="711200"/>
            <a:ext cx="3836035" cy="45529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E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08710" y="1938655"/>
            <a:ext cx="46748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  <a:latin typeface="+mn-ea"/>
              </a:rPr>
              <a:t>焊接常用材料</a:t>
            </a:r>
            <a:endParaRPr lang="zh-CN" altLang="en-US" sz="3200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1108710" y="1838960"/>
            <a:ext cx="1786255" cy="9969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217295" y="2539365"/>
            <a:ext cx="5029200" cy="28917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chemeClr val="bg1"/>
                </a:solidFill>
                <a:latin typeface="+mn-ea"/>
                <a:sym typeface="+mn-ea"/>
              </a:rPr>
              <a:t>·</a:t>
            </a:r>
            <a:r>
              <a:rPr lang="zh-CN" altLang="en-US" sz="2400" b="1">
                <a:solidFill>
                  <a:schemeClr val="bg1"/>
                </a:solidFill>
                <a:latin typeface="+mn-ea"/>
                <a:sym typeface="+mn-ea"/>
              </a:rPr>
              <a:t>焊锡</a:t>
            </a:r>
            <a:endParaRPr lang="zh-CN" altLang="en-US" sz="2400" b="1" i="1">
              <a:solidFill>
                <a:schemeClr val="bg1"/>
              </a:solidFill>
            </a:endParaRPr>
          </a:p>
          <a:p>
            <a:pPr indent="457200"/>
            <a:r>
              <a:rPr lang="zh-CN" altLang="en-US" sz="2000">
                <a:solidFill>
                  <a:schemeClr val="bg1"/>
                </a:solidFill>
              </a:rPr>
              <a:t>锡膏</a:t>
            </a:r>
            <a:endParaRPr lang="zh-CN" altLang="en-US" sz="2000">
              <a:solidFill>
                <a:schemeClr val="bg1"/>
              </a:solidFill>
            </a:endParaRPr>
          </a:p>
          <a:p>
            <a:pPr marL="457200" lvl="1" indent="457200"/>
            <a:r>
              <a:rPr lang="zh-CN" altLang="en-US" sz="2000">
                <a:solidFill>
                  <a:schemeClr val="bg1"/>
                </a:solidFill>
              </a:rPr>
              <a:t>熔点</a:t>
            </a:r>
            <a:endParaRPr lang="zh-CN" altLang="en-US" sz="2000">
              <a:solidFill>
                <a:schemeClr val="bg1"/>
              </a:solidFill>
            </a:endParaRPr>
          </a:p>
          <a:p>
            <a:pPr indent="457200"/>
            <a:r>
              <a:rPr lang="zh-CN" altLang="en-US" sz="2000">
                <a:solidFill>
                  <a:schemeClr val="bg1"/>
                </a:solidFill>
              </a:rPr>
              <a:t>锡丝</a:t>
            </a:r>
            <a:endParaRPr lang="zh-CN" altLang="en-US" sz="2000">
              <a:solidFill>
                <a:schemeClr val="bg1"/>
              </a:solidFill>
            </a:endParaRPr>
          </a:p>
          <a:p>
            <a:pPr marL="457200" lvl="1" indent="457200"/>
            <a:r>
              <a:rPr lang="zh-CN" altLang="en-US" sz="2000">
                <a:solidFill>
                  <a:schemeClr val="bg1"/>
                </a:solidFill>
              </a:rPr>
              <a:t>含锡量，粗细</a:t>
            </a:r>
            <a:endParaRPr lang="zh-CN" altLang="en-US" sz="2000">
              <a:solidFill>
                <a:schemeClr val="bg1"/>
              </a:solidFill>
            </a:endParaRPr>
          </a:p>
          <a:p>
            <a:r>
              <a:rPr lang="en-US" altLang="zh-CN" sz="2400" b="1">
                <a:solidFill>
                  <a:schemeClr val="bg1"/>
                </a:solidFill>
                <a:latin typeface="+mn-ea"/>
                <a:sym typeface="+mn-ea"/>
              </a:rPr>
              <a:t>·</a:t>
            </a:r>
            <a:r>
              <a:rPr lang="zh-CN" altLang="en-US" sz="2400" b="1">
                <a:solidFill>
                  <a:schemeClr val="bg1"/>
                </a:solidFill>
                <a:latin typeface="+mn-ea"/>
                <a:sym typeface="+mn-ea"/>
              </a:rPr>
              <a:t>助焊剂</a:t>
            </a:r>
            <a:endParaRPr lang="zh-CN" altLang="en-US" sz="2400" b="1" i="1">
              <a:solidFill>
                <a:schemeClr val="bg1"/>
              </a:solidFill>
              <a:sym typeface="+mn-ea"/>
            </a:endParaRPr>
          </a:p>
          <a:p>
            <a:pPr indent="457200"/>
            <a:r>
              <a:rPr lang="zh-CN" altLang="en-US">
                <a:solidFill>
                  <a:schemeClr val="bg1"/>
                </a:solidFill>
              </a:rPr>
              <a:t>松香（常用）</a:t>
            </a:r>
            <a:endParaRPr lang="zh-CN" altLang="en-US">
              <a:solidFill>
                <a:schemeClr val="bg1"/>
              </a:solidFill>
            </a:endParaRPr>
          </a:p>
          <a:p>
            <a:pPr indent="457200"/>
            <a:r>
              <a:rPr lang="zh-CN" altLang="en-US">
                <a:solidFill>
                  <a:schemeClr val="bg1"/>
                </a:solidFill>
              </a:rPr>
              <a:t>助焊膏（常用）</a:t>
            </a:r>
            <a:endParaRPr lang="zh-CN" altLang="en-US">
              <a:solidFill>
                <a:schemeClr val="bg1"/>
              </a:solidFill>
            </a:endParaRPr>
          </a:p>
          <a:p>
            <a:pPr indent="457200"/>
            <a:r>
              <a:rPr lang="zh-CN" altLang="en-US">
                <a:solidFill>
                  <a:schemeClr val="bg1"/>
                </a:solidFill>
              </a:rPr>
              <a:t>其他类型助焊剂（用于其他特殊的焊接目的）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7" name="图片 16" descr="QQ图片202308292102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786495" y="4725035"/>
            <a:ext cx="3405505" cy="2270760"/>
          </a:xfrm>
          <a:prstGeom prst="rect">
            <a:avLst/>
          </a:prstGeom>
        </p:spPr>
      </p:pic>
      <p:sp>
        <p:nvSpPr>
          <p:cNvPr id="18" name="斜纹 17"/>
          <p:cNvSpPr/>
          <p:nvPr>
            <p:custDataLst>
              <p:tags r:id="rId4"/>
            </p:custDataLst>
          </p:nvPr>
        </p:nvSpPr>
        <p:spPr>
          <a:xfrm rot="10800000">
            <a:off x="8646795" y="6090285"/>
            <a:ext cx="142240" cy="1489075"/>
          </a:xfrm>
          <a:prstGeom prst="diagStripe">
            <a:avLst/>
          </a:prstGeom>
          <a:solidFill>
            <a:srgbClr val="FD6F00"/>
          </a:solidFill>
          <a:ln>
            <a:solidFill>
              <a:srgbClr val="FC67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半闭框 15"/>
          <p:cNvSpPr/>
          <p:nvPr>
            <p:custDataLst>
              <p:tags r:id="rId5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</p:spTree>
    <p:custDataLst>
      <p:tags r:id="rId6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0E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026285"/>
            <a:ext cx="6858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08710" y="1938655"/>
            <a:ext cx="38747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i="1">
                <a:solidFill>
                  <a:schemeClr val="bg1"/>
                </a:solidFill>
              </a:rPr>
              <a:t>焊接用锡</a:t>
            </a:r>
            <a:endParaRPr lang="zh-CN" altLang="en-US" b="1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1108710" y="1838960"/>
            <a:ext cx="1786255" cy="99695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64160" y="2557780"/>
            <a:ext cx="4063365" cy="28067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>
                <a:solidFill>
                  <a:schemeClr val="bg1"/>
                </a:solidFill>
              </a:rPr>
              <a:t>锡丝中常会掺杂部分铅。铅与锡以一定比率混合后，熔点会降低。例如以</a:t>
            </a:r>
            <a:r>
              <a:rPr lang="en-US" altLang="zh-CN">
                <a:solidFill>
                  <a:schemeClr val="bg1"/>
                </a:solidFill>
              </a:rPr>
              <a:t>63%</a:t>
            </a:r>
            <a:r>
              <a:rPr lang="zh-CN" altLang="en-US">
                <a:solidFill>
                  <a:schemeClr val="bg1"/>
                </a:solidFill>
              </a:rPr>
              <a:t>的锡和</a:t>
            </a:r>
            <a:r>
              <a:rPr lang="en-US" altLang="zh-CN">
                <a:solidFill>
                  <a:schemeClr val="bg1"/>
                </a:solidFill>
              </a:rPr>
              <a:t>37%</a:t>
            </a:r>
            <a:r>
              <a:rPr lang="zh-CN" altLang="en-US">
                <a:solidFill>
                  <a:schemeClr val="bg1"/>
                </a:solidFill>
              </a:rPr>
              <a:t>的铅产生的混合物，熔点会降到</a:t>
            </a:r>
            <a:r>
              <a:rPr lang="en-US" altLang="zh-CN">
                <a:solidFill>
                  <a:schemeClr val="bg1"/>
                </a:solidFill>
              </a:rPr>
              <a:t>183℃</a:t>
            </a:r>
            <a:r>
              <a:rPr lang="zh-CN" altLang="en-US">
                <a:solidFill>
                  <a:schemeClr val="bg1"/>
                </a:solidFill>
              </a:rPr>
              <a:t>。</a:t>
            </a:r>
            <a:endParaRPr lang="zh-CN" altLang="en-US">
              <a:solidFill>
                <a:schemeClr val="bg1"/>
              </a:solidFill>
            </a:endParaRPr>
          </a:p>
          <a:p>
            <a:pPr indent="457200"/>
            <a:r>
              <a:rPr lang="zh-CN" altLang="en-US">
                <a:solidFill>
                  <a:schemeClr val="bg1"/>
                </a:solidFill>
              </a:rPr>
              <a:t>锡丝一般是中空的，里面助焊剂（包含松香，活化剂和溶剂等），能够在焊接的高温条件下防止锡过快氧化。</a:t>
            </a:r>
            <a:endParaRPr lang="zh-CN" altLang="en-US">
              <a:solidFill>
                <a:schemeClr val="bg1"/>
              </a:solidFill>
            </a:endParaRPr>
          </a:p>
          <a:p>
            <a:pPr indent="457200"/>
            <a:r>
              <a:rPr lang="zh-CN" altLang="en-US">
                <a:solidFill>
                  <a:schemeClr val="bg1"/>
                </a:solidFill>
              </a:rPr>
              <a:t>含铅锡丝在加热时会产生含铅的烟雾，对人体有毒性。现在的焊接用锡都在向无铅化发展。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7" name="图片 16" descr="QQ图片2023082921020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786495" y="4725035"/>
            <a:ext cx="3405505" cy="2270760"/>
          </a:xfrm>
          <a:prstGeom prst="rect">
            <a:avLst/>
          </a:prstGeom>
        </p:spPr>
      </p:pic>
      <p:sp>
        <p:nvSpPr>
          <p:cNvPr id="18" name="斜纹 17"/>
          <p:cNvSpPr/>
          <p:nvPr>
            <p:custDataLst>
              <p:tags r:id="rId4"/>
            </p:custDataLst>
          </p:nvPr>
        </p:nvSpPr>
        <p:spPr>
          <a:xfrm rot="10800000">
            <a:off x="8646795" y="6090285"/>
            <a:ext cx="142240" cy="1489075"/>
          </a:xfrm>
          <a:prstGeom prst="diagStripe">
            <a:avLst/>
          </a:prstGeom>
          <a:solidFill>
            <a:srgbClr val="FD6F00"/>
          </a:solidFill>
          <a:ln>
            <a:solidFill>
              <a:srgbClr val="FC67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半闭框 15"/>
          <p:cNvSpPr/>
          <p:nvPr>
            <p:custDataLst>
              <p:tags r:id="rId5"/>
            </p:custDataLst>
          </p:nvPr>
        </p:nvSpPr>
        <p:spPr>
          <a:xfrm rot="5400000">
            <a:off x="11463020" y="57150"/>
            <a:ext cx="786130" cy="673100"/>
          </a:xfrm>
          <a:prstGeom prst="halfFram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  </a:t>
            </a:r>
            <a:endParaRPr lang="en-US" altLang="zh-CN">
              <a:solidFill>
                <a:schemeClr val="tx1"/>
              </a:solidFill>
            </a:endParaRPr>
          </a:p>
        </p:txBody>
      </p:sp>
      <p:pic>
        <p:nvPicPr>
          <p:cNvPr id="6" name="图片 5" descr="5"/>
          <p:cNvPicPr>
            <a:picLocks noChangeAspect="1"/>
          </p:cNvPicPr>
          <p:nvPr/>
        </p:nvPicPr>
        <p:blipFill>
          <a:blip r:embed="rId6"/>
          <a:srcRect l="6776" r="14163" b="859"/>
          <a:stretch>
            <a:fillRect/>
          </a:stretch>
        </p:blipFill>
        <p:spPr>
          <a:xfrm>
            <a:off x="5440680" y="3034030"/>
            <a:ext cx="3037840" cy="28568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8520" y="0"/>
            <a:ext cx="3713480" cy="43275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29735" y="635"/>
            <a:ext cx="4248785" cy="3033395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4.xml><?xml version="1.0" encoding="utf-8"?>
<p:tagLst xmlns:p="http://schemas.openxmlformats.org/presentationml/2006/main">
  <p:tag name="COMMONDATA" val="eyJoZGlkIjoiMDg1MjRjZmZmOTgzYzUwMDMzMzkxMDYwNjljY2RmNjUifQ==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1676</Words>
  <Application>WPS 演示</Application>
  <PresentationFormat>宽屏</PresentationFormat>
  <Paragraphs>128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Arial</vt:lpstr>
      <vt:lpstr>宋体</vt:lpstr>
      <vt:lpstr>Wingdings</vt:lpstr>
      <vt:lpstr>Wingdings</vt:lpstr>
      <vt:lpstr>微软雅黑</vt:lpstr>
      <vt:lpstr>华文楷体</vt:lpstr>
      <vt:lpstr>Arial Unicode MS</vt:lpstr>
      <vt:lpstr>Calibri</vt:lpstr>
      <vt:lpstr>WPS</vt:lpstr>
      <vt:lpstr>硬件组第四次培训 ——焊接培训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21度电°</cp:lastModifiedBy>
  <cp:revision>227</cp:revision>
  <dcterms:created xsi:type="dcterms:W3CDTF">2019-06-19T02:08:00Z</dcterms:created>
  <dcterms:modified xsi:type="dcterms:W3CDTF">2025-10-17T15:42:29Z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2052-12.1.0.22529</vt:lpwstr>
  </property>
  <property fmtid="{D5CDD505-2E9C-101B-9397-08002B2CF9AE}" pid="3" name="ICV">
    <vt:lpwstr>006067B0882F430AA5477C5F3F96D748_11</vt:lpwstr>
  </property>
</Properties>
</file>